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36"/>
  </p:notesMasterIdLst>
  <p:handoutMasterIdLst>
    <p:handoutMasterId r:id="rId37"/>
  </p:handoutMasterIdLst>
  <p:sldIdLst>
    <p:sldId id="603" r:id="rId8"/>
    <p:sldId id="739" r:id="rId9"/>
    <p:sldId id="2614" r:id="rId10"/>
    <p:sldId id="2613" r:id="rId11"/>
    <p:sldId id="2626" r:id="rId12"/>
    <p:sldId id="2630" r:id="rId13"/>
    <p:sldId id="2631" r:id="rId14"/>
    <p:sldId id="2629" r:id="rId15"/>
    <p:sldId id="2632" r:id="rId16"/>
    <p:sldId id="2628" r:id="rId17"/>
    <p:sldId id="2627" r:id="rId18"/>
    <p:sldId id="2633" r:id="rId19"/>
    <p:sldId id="2607" r:id="rId20"/>
    <p:sldId id="2397" r:id="rId21"/>
    <p:sldId id="2618" r:id="rId22"/>
    <p:sldId id="2619" r:id="rId23"/>
    <p:sldId id="2617" r:id="rId24"/>
    <p:sldId id="2615" r:id="rId25"/>
    <p:sldId id="2620" r:id="rId26"/>
    <p:sldId id="2621" r:id="rId27"/>
    <p:sldId id="2622" r:id="rId28"/>
    <p:sldId id="2623" r:id="rId29"/>
    <p:sldId id="2624" r:id="rId30"/>
    <p:sldId id="2625" r:id="rId31"/>
    <p:sldId id="2616" r:id="rId32"/>
    <p:sldId id="2634" r:id="rId33"/>
    <p:sldId id="2383" r:id="rId34"/>
    <p:sldId id="582" r:id="rId3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050"/>
    <a:srgbClr val="0432FF"/>
    <a:srgbClr val="0096FF"/>
    <a:srgbClr val="1D1D1A"/>
    <a:srgbClr val="F2F2F2"/>
    <a:srgbClr val="4F81BD"/>
    <a:srgbClr val="E2F9D0"/>
    <a:srgbClr val="221815"/>
    <a:srgbClr val="91A2BF"/>
    <a:srgbClr val="66B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5" autoAdjust="0"/>
    <p:restoredTop sz="96291" autoAdjust="0"/>
  </p:normalViewPr>
  <p:slideViewPr>
    <p:cSldViewPr snapToGrid="0" snapToObjects="1">
      <p:cViewPr varScale="1">
        <p:scale>
          <a:sx n="125" d="100"/>
          <a:sy n="125" d="100"/>
        </p:scale>
        <p:origin x="17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viewProps" Target="view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2024/9/19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  <p:sldLayoutId id="2147483981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wkv.com/" TargetMode="External"/><Relationship Id="rId2" Type="http://schemas.openxmlformats.org/officeDocument/2006/relationships/hyperlink" Target="https://arxiv.org/abs/2006.16236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iki.rwkv.com/" TargetMode="External"/><Relationship Id="rId5" Type="http://schemas.openxmlformats.org/officeDocument/2006/relationships/hyperlink" Target="https://github.com/BlinkDL/RWKV-LM" TargetMode="External"/><Relationship Id="rId4" Type="http://schemas.openxmlformats.org/officeDocument/2006/relationships/hyperlink" Target="https://arxiv.org/abs/2105.14103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books.google.com/books?id=-w7rbl1QKVsC&amp;pg=PA254" TargetMode="Externa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log/lbourdois/get-on-the-ssm-train" TargetMode="External"/><Relationship Id="rId2" Type="http://schemas.openxmlformats.org/officeDocument/2006/relationships/hyperlink" Target="https://srush.github.io/annotated-s4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state-spaces/mamba?tab=readme-ov-file" TargetMode="External"/><Relationship Id="rId5" Type="http://schemas.openxmlformats.org/officeDocument/2006/relationships/hyperlink" Target="https://arxiv.org/abs/2405.21060" TargetMode="External"/><Relationship Id="rId4" Type="http://schemas.openxmlformats.org/officeDocument/2006/relationships/hyperlink" Target="https://en.wikipedia.org/wiki/State-space_representation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3310400-FC7E-A349-8FE5-569EB22F8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AF9D07-1819-0D4C-806D-91F452DC89CF}"/>
              </a:ext>
            </a:extLst>
          </p:cNvPr>
          <p:cNvSpPr/>
          <p:nvPr/>
        </p:nvSpPr>
        <p:spPr>
          <a:xfrm>
            <a:off x="0" y="1014787"/>
            <a:ext cx="12196763" cy="4440082"/>
          </a:xfrm>
          <a:prstGeom prst="rect">
            <a:avLst/>
          </a:prstGeom>
          <a:solidFill>
            <a:srgbClr val="1D1D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7254" y="4448874"/>
            <a:ext cx="1944216" cy="643926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en-US" altLang="zh-CN" sz="4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4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96" y="4486280"/>
            <a:ext cx="676655" cy="6766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4B4C8F5-C78D-B149-9A25-9FB545F187F9}"/>
              </a:ext>
            </a:extLst>
          </p:cNvPr>
          <p:cNvSpPr txBox="1">
            <a:spLocks/>
          </p:cNvSpPr>
          <p:nvPr/>
        </p:nvSpPr>
        <p:spPr>
          <a:xfrm>
            <a:off x="852696" y="1112853"/>
            <a:ext cx="5994153" cy="9535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大模型系列 </a:t>
            </a:r>
            <a:r>
              <a:rPr lang="en-US" altLang="zh-CN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–</a:t>
            </a:r>
            <a:r>
              <a:rPr lang="zh-CN" altLang="en-US" sz="4000" kern="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</a:rPr>
              <a:t> 大模型算法</a:t>
            </a:r>
            <a:endParaRPr lang="zh-CN" altLang="en-US" sz="6600" kern="0" dirty="0">
              <a:solidFill>
                <a:schemeClr val="tx2"/>
              </a:solidFill>
              <a:latin typeface="Gill Sans MT" panose="020B0502020104020203" pitchFamily="34" charset="0"/>
              <a:ea typeface="+mj-ea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852696" y="2153972"/>
            <a:ext cx="11171138" cy="2002968"/>
          </a:xfrm>
          <a:prstGeom prst="rect">
            <a:avLst/>
          </a:prstGeom>
          <a:gradFill flip="none" rotWithShape="1">
            <a:gsLst>
              <a:gs pos="29000">
                <a:schemeClr val="bg1">
                  <a:alpha val="0"/>
                </a:schemeClr>
              </a:gs>
              <a:gs pos="62000">
                <a:schemeClr val="bg1">
                  <a:alpha val="32000"/>
                </a:schemeClr>
              </a:gs>
              <a:gs pos="99000">
                <a:srgbClr val="91A2BF"/>
              </a:gs>
            </a:gsLst>
            <a:lin ang="0" scaled="0"/>
            <a:tileRect/>
          </a:gra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r>
              <a:rPr lang="zh-CN" altLang="en-US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打破</a:t>
            </a:r>
            <a:r>
              <a:rPr lang="en-US" altLang="zh-CN" sz="9600" kern="0" dirty="0">
                <a:solidFill>
                  <a:schemeClr val="tx2"/>
                </a:solidFill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rPr>
              <a:t> Transformer </a:t>
            </a:r>
            <a:endParaRPr lang="zh-CN" altLang="en-US" sz="9600" kern="0" dirty="0">
              <a:solidFill>
                <a:schemeClr val="tx2"/>
              </a:solidFill>
              <a:latin typeface="Futura Medium" panose="020B0602020204020303" pitchFamily="34" charset="-79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RWKV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EFC2B-26DD-27A2-26E9-15BB9158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38" y="1308253"/>
            <a:ext cx="10064685" cy="499133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DFD888A-D2E8-7A44-73AE-7FE791B6CC3F}"/>
              </a:ext>
            </a:extLst>
          </p:cNvPr>
          <p:cNvSpPr/>
          <p:nvPr/>
        </p:nvSpPr>
        <p:spPr>
          <a:xfrm>
            <a:off x="3962400" y="3616960"/>
            <a:ext cx="5577840" cy="174752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8697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24C35892-6411-13EA-8507-F4D2541F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RWKV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35B35E6-A565-4FBB-FEF4-3B69F85EAC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RWKV: Reinventing RNNs for the Transformer Era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42EF19-D4EF-52E1-D146-9FCBA7DFD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4" b="2499"/>
          <a:stretch/>
        </p:blipFill>
        <p:spPr>
          <a:xfrm>
            <a:off x="1080835" y="2134484"/>
            <a:ext cx="3958525" cy="43171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E969561-7ABF-5F49-8439-FCD14A4B8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600" y="2204153"/>
            <a:ext cx="4496079" cy="424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56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F9DC2CC-653D-8285-2EB4-22C7CF58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参考</a:t>
            </a:r>
            <a:r>
              <a:rPr lang="en-US" altLang="zh-CN" dirty="0"/>
              <a:t>&amp;</a:t>
            </a:r>
            <a:r>
              <a:rPr lang="zh-CN" altLang="en-US" dirty="0"/>
              <a:t>引用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A6F168E-A39D-FEB8-083F-AF4A557739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1400" dirty="0">
                <a:hlinkClick r:id="rId2"/>
              </a:rPr>
              <a:t>https://arxiv.org/abs/2006.16236</a:t>
            </a:r>
            <a:endParaRPr lang="en" altLang="zh-CN" sz="1400" dirty="0"/>
          </a:p>
          <a:p>
            <a:r>
              <a:rPr lang="en" altLang="zh-CN" sz="1400" dirty="0">
                <a:hlinkClick r:id="rId3"/>
              </a:rPr>
              <a:t>https://www.rwkv.com/</a:t>
            </a:r>
            <a:endParaRPr lang="en" altLang="zh-CN" sz="1400" dirty="0"/>
          </a:p>
          <a:p>
            <a:r>
              <a:rPr lang="en" altLang="zh-CN" sz="1400" dirty="0">
                <a:hlinkClick r:id="rId4"/>
              </a:rPr>
              <a:t>https://arxiv.org/abs/2105.14103</a:t>
            </a:r>
            <a:endParaRPr lang="en" altLang="zh-CN" sz="1400" dirty="0"/>
          </a:p>
          <a:p>
            <a:r>
              <a:rPr lang="en" altLang="zh-CN" sz="1400" dirty="0">
                <a:hlinkClick r:id="rId5"/>
              </a:rPr>
              <a:t>https://github.com/BlinkDL/RWKV-LM</a:t>
            </a:r>
            <a:endParaRPr lang="en" altLang="zh-CN" sz="1400" dirty="0"/>
          </a:p>
          <a:p>
            <a:r>
              <a:rPr lang="en" altLang="zh-CN" sz="1400" dirty="0">
                <a:hlinkClick r:id="rId6"/>
              </a:rPr>
              <a:t>https://wiki.rwkv.com/</a:t>
            </a:r>
            <a:endParaRPr lang="en" altLang="zh-CN" sz="1400" dirty="0"/>
          </a:p>
          <a:p>
            <a:endParaRPr lang="en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52250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3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Mamba</a:t>
            </a:r>
            <a:endParaRPr lang="zh-CN" altLang="en-US" sz="13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12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Mamba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9EE242-181E-0680-0CD0-FD031FE3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91" y="1217258"/>
            <a:ext cx="10650380" cy="508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1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Mamba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9EE242-181E-0680-0CD0-FD031FE3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91" y="1217258"/>
            <a:ext cx="10650380" cy="50823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8C7EA79-CB98-6E93-08DE-10F00E04C035}"/>
              </a:ext>
            </a:extLst>
          </p:cNvPr>
          <p:cNvSpPr/>
          <p:nvPr/>
        </p:nvSpPr>
        <p:spPr>
          <a:xfrm>
            <a:off x="3962400" y="1280160"/>
            <a:ext cx="5577840" cy="80264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0062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2699BE4-635E-1353-41B5-DD262645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SSM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C48F3A-3725-0017-27BF-EE9B0A4F3C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>
                <a:hlinkClick r:id="rId2"/>
              </a:rPr>
              <a:t>Intelligent Control Systems: An Introduction with Examples</a:t>
            </a:r>
            <a:endParaRPr lang="en" altLang="zh-CN" dirty="0"/>
          </a:p>
          <a:p>
            <a:r>
              <a:rPr lang="en" altLang="zh-CN" dirty="0"/>
              <a:t>State-space representation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" altLang="zh-CN" dirty="0"/>
              <a:t>State Space Model</a:t>
            </a:r>
          </a:p>
        </p:txBody>
      </p:sp>
      <p:pic>
        <p:nvPicPr>
          <p:cNvPr id="1026" name="Picture 2" descr="image/png">
            <a:extLst>
              <a:ext uri="{FF2B5EF4-FFF2-40B4-BE49-F238E27FC236}">
                <a16:creationId xmlns:a16="http://schemas.microsoft.com/office/drawing/2014/main" id="{A1C8FDEC-9FE3-95F1-6CD6-704AE866E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10" y="2591225"/>
            <a:ext cx="9870122" cy="385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96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Mamba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9EE242-181E-0680-0CD0-FD031FE3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91" y="1217258"/>
            <a:ext cx="10650380" cy="50823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8C7EA79-CB98-6E93-08DE-10F00E04C035}"/>
              </a:ext>
            </a:extLst>
          </p:cNvPr>
          <p:cNvSpPr/>
          <p:nvPr/>
        </p:nvSpPr>
        <p:spPr>
          <a:xfrm>
            <a:off x="3931920" y="2021840"/>
            <a:ext cx="5577840" cy="80264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9552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C86C9ED-032E-CE78-2683-74224690A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S4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18C0523-FAA8-9432-C00B-2F34E7FA1A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Paper:</a:t>
            </a:r>
            <a:r>
              <a:rPr lang="zh-CN" altLang="en-US" dirty="0"/>
              <a:t> </a:t>
            </a:r>
            <a:r>
              <a:rPr lang="en" altLang="zh-CN" dirty="0"/>
              <a:t>Efficiently Modeling Long </a:t>
            </a:r>
            <a:r>
              <a:rPr lang="en" altLang="zh-CN" sz="2400" b="1" dirty="0"/>
              <a:t>S</a:t>
            </a:r>
            <a:r>
              <a:rPr lang="en" altLang="zh-CN" dirty="0"/>
              <a:t>equences with </a:t>
            </a:r>
            <a:r>
              <a:rPr lang="en" altLang="zh-CN" sz="2400" b="1" dirty="0"/>
              <a:t>S</a:t>
            </a:r>
            <a:r>
              <a:rPr lang="en" altLang="zh-CN" dirty="0"/>
              <a:t>tructured </a:t>
            </a:r>
            <a:r>
              <a:rPr lang="en" altLang="zh-CN" sz="2400" b="1" dirty="0"/>
              <a:t>S</a:t>
            </a:r>
            <a:r>
              <a:rPr lang="en" altLang="zh-CN" dirty="0"/>
              <a:t>tate </a:t>
            </a:r>
            <a:r>
              <a:rPr lang="en" altLang="zh-CN" sz="2400" b="1" dirty="0"/>
              <a:t>S</a:t>
            </a:r>
            <a:r>
              <a:rPr lang="en" altLang="zh-CN" dirty="0"/>
              <a:t>paces</a:t>
            </a:r>
          </a:p>
          <a:p>
            <a:r>
              <a:rPr lang="en" altLang="zh-CN" dirty="0"/>
              <a:t>aka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" altLang="zh-CN" dirty="0"/>
              <a:t>Structured State Space sequence model (S4) 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5421DA-6797-F128-7ED5-5930E2624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18" y="2695634"/>
            <a:ext cx="10913090" cy="340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Mamba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9EE242-181E-0680-0CD0-FD031FE3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91" y="1217258"/>
            <a:ext cx="10650380" cy="50823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8C7EA79-CB98-6E93-08DE-10F00E04C035}"/>
              </a:ext>
            </a:extLst>
          </p:cNvPr>
          <p:cNvSpPr/>
          <p:nvPr/>
        </p:nvSpPr>
        <p:spPr>
          <a:xfrm>
            <a:off x="3942080" y="2895600"/>
            <a:ext cx="7325360" cy="192024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338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关于本内容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696306" lvl="1" indent="-457200">
              <a:buFont typeface="+mj-lt"/>
              <a:buAutoNum type="arabicPeriod"/>
            </a:pPr>
            <a:r>
              <a:rPr lang="en-US" altLang="zh-CN" sz="3600" dirty="0">
                <a:latin typeface="Gill Sans MT" panose="020B0502020104020203" pitchFamily="34" charset="0"/>
              </a:rPr>
              <a:t>Transformer </a:t>
            </a:r>
            <a:r>
              <a:rPr lang="zh-CN" altLang="en-US" sz="3600" dirty="0">
                <a:latin typeface="Gill Sans MT" panose="020B0502020104020203" pitchFamily="34" charset="0"/>
              </a:rPr>
              <a:t>结构回顾与挑战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en-US" altLang="zh-CN" sz="3600" dirty="0">
                <a:latin typeface="Gill Sans MT" panose="020B0502020104020203" pitchFamily="34" charset="0"/>
              </a:rPr>
              <a:t>RWKV</a:t>
            </a:r>
            <a:r>
              <a:rPr lang="zh-CN" altLang="en-US" sz="3600" dirty="0">
                <a:latin typeface="Gill Sans MT" panose="020B0502020104020203" pitchFamily="34" charset="0"/>
              </a:rPr>
              <a:t> 新结构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en-US" altLang="zh-CN" sz="3600" dirty="0">
                <a:latin typeface="Gill Sans MT" panose="020B0502020104020203" pitchFamily="34" charset="0"/>
              </a:rPr>
              <a:t>Mamba</a:t>
            </a:r>
            <a:r>
              <a:rPr lang="zh-CN" altLang="en-US" sz="3600" dirty="0">
                <a:latin typeface="Gill Sans MT" panose="020B0502020104020203" pitchFamily="34" charset="0"/>
              </a:rPr>
              <a:t> 新结构</a:t>
            </a:r>
            <a:endParaRPr lang="en-US" altLang="zh-CN" sz="3600" dirty="0">
              <a:latin typeface="Gill Sans MT" panose="020B0502020104020203" pitchFamily="34" charset="0"/>
            </a:endParaRPr>
          </a:p>
          <a:p>
            <a:pPr marL="696306" lvl="1" indent="-457200">
              <a:buFont typeface="+mj-lt"/>
              <a:buAutoNum type="arabicPeriod"/>
            </a:pPr>
            <a:r>
              <a:rPr lang="zh-CN" altLang="en-US" sz="3600" dirty="0">
                <a:latin typeface="Gill Sans MT" panose="020B0502020104020203" pitchFamily="34" charset="0"/>
              </a:rPr>
              <a:t>未来打破</a:t>
            </a:r>
            <a:r>
              <a:rPr lang="en-US" altLang="zh-CN" sz="3600" dirty="0">
                <a:latin typeface="Gill Sans MT" panose="020B0502020104020203" pitchFamily="34" charset="0"/>
              </a:rPr>
              <a:t> </a:t>
            </a:r>
            <a:r>
              <a:rPr lang="en-US" altLang="zh-CN" sz="3600">
                <a:latin typeface="Gill Sans MT" panose="020B0502020104020203" pitchFamily="34" charset="0"/>
              </a:rPr>
              <a:t>Transformer </a:t>
            </a:r>
            <a:r>
              <a:rPr lang="zh-CN" altLang="en-US" sz="3600">
                <a:latin typeface="Gill Sans MT" panose="020B0502020104020203" pitchFamily="34" charset="0"/>
              </a:rPr>
              <a:t>路</a:t>
            </a:r>
            <a:r>
              <a:rPr lang="zh-CN" altLang="en-US" sz="3600" dirty="0">
                <a:latin typeface="Gill Sans MT" panose="020B0502020104020203" pitchFamily="34" charset="0"/>
              </a:rPr>
              <a:t>在何方</a:t>
            </a:r>
            <a:endParaRPr lang="en-US" altLang="zh-CN" sz="36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73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C86C9ED-032E-CE78-2683-74224690A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mamba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3D5A92-24B0-8DEA-B25F-3A8945F29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959" y="1293118"/>
            <a:ext cx="8787611" cy="2111308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B59C3F-F185-87BF-11D8-B709C8DF4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959" y="3594947"/>
            <a:ext cx="8787611" cy="2772561"/>
          </a:xfrm>
          <a:prstGeom prst="rect">
            <a:avLst/>
          </a:prstGeom>
          <a:ln w="1905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1017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3C29525-B785-B084-4FF3-02E8AFDF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mamba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790936-0B1A-5FBC-8668-1D9C303DC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32" r="3874" b="-623"/>
          <a:stretch/>
        </p:blipFill>
        <p:spPr>
          <a:xfrm>
            <a:off x="7545320" y="1147604"/>
            <a:ext cx="4140430" cy="1620599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22E2E873-8208-72B2-7F6C-A16CFE85B0CA}"/>
              </a:ext>
            </a:extLst>
          </p:cNvPr>
          <p:cNvGrpSpPr/>
          <p:nvPr/>
        </p:nvGrpSpPr>
        <p:grpSpPr>
          <a:xfrm>
            <a:off x="470373" y="1619203"/>
            <a:ext cx="11102755" cy="4510234"/>
            <a:chOff x="470373" y="1637032"/>
            <a:chExt cx="11102755" cy="4510234"/>
          </a:xfrm>
        </p:grpSpPr>
        <p:pic>
          <p:nvPicPr>
            <p:cNvPr id="2050" name="Picture 2" descr="Mamba">
              <a:extLst>
                <a:ext uri="{FF2B5EF4-FFF2-40B4-BE49-F238E27FC236}">
                  <a16:creationId xmlns:a16="http://schemas.microsoft.com/office/drawing/2014/main" id="{9D5D36D6-15CF-A6A7-416D-5991224D4D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84" r="30487" b="85712"/>
            <a:stretch/>
          </p:blipFill>
          <p:spPr bwMode="auto">
            <a:xfrm>
              <a:off x="470373" y="1637032"/>
              <a:ext cx="4140431" cy="589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Mamba">
              <a:extLst>
                <a:ext uri="{FF2B5EF4-FFF2-40B4-BE49-F238E27FC236}">
                  <a16:creationId xmlns:a16="http://schemas.microsoft.com/office/drawing/2014/main" id="{A17D0023-F2F7-8240-D3DD-9DD3CE009B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37"/>
            <a:stretch/>
          </p:blipFill>
          <p:spPr bwMode="auto">
            <a:xfrm>
              <a:off x="511013" y="2759180"/>
              <a:ext cx="11062115" cy="3388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6866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2D6137EB-F023-EF48-BB4E-6D27BB5B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Mamba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9EE242-181E-0680-0CD0-FD031FE3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91" y="1217258"/>
            <a:ext cx="10650380" cy="50823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8C7EA79-CB98-6E93-08DE-10F00E04C035}"/>
              </a:ext>
            </a:extLst>
          </p:cNvPr>
          <p:cNvSpPr/>
          <p:nvPr/>
        </p:nvSpPr>
        <p:spPr>
          <a:xfrm>
            <a:off x="3962400" y="4673600"/>
            <a:ext cx="7325360" cy="87376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6948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5357315-C678-F30D-A8EC-4E7B43B0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mamba2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689355-48EA-0F60-8AFE-DA664754F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" y="2050960"/>
            <a:ext cx="10848797" cy="33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0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E38F7E-9190-4B43-766C-8DC3FAA95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mamba2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75219C-5364-F70E-0481-A570989D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1" y="1710621"/>
            <a:ext cx="10474960" cy="418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5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AF9DC2CC-653D-8285-2EB4-22C7CF58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参考</a:t>
            </a:r>
            <a:r>
              <a:rPr lang="en-US" altLang="zh-CN" dirty="0"/>
              <a:t>&amp;</a:t>
            </a:r>
            <a:r>
              <a:rPr lang="zh-CN" altLang="en-US" dirty="0"/>
              <a:t>引用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A6F168E-A39D-FEB8-083F-AF4A557739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sz="1400" dirty="0">
                <a:hlinkClick r:id="rId2"/>
              </a:rPr>
              <a:t>https://srush.github.io/annotated-s4/</a:t>
            </a:r>
            <a:endParaRPr lang="en" altLang="zh-CN" sz="1400" dirty="0"/>
          </a:p>
          <a:p>
            <a:r>
              <a:rPr lang="en" altLang="zh-CN" sz="1400" dirty="0">
                <a:hlinkClick r:id="rId3"/>
              </a:rPr>
              <a:t>https://huggingface.co/blog/lbourdois/get-on-the-ssm-train</a:t>
            </a:r>
            <a:endParaRPr lang="en" altLang="zh-CN" sz="1400" dirty="0"/>
          </a:p>
          <a:p>
            <a:r>
              <a:rPr lang="en" altLang="zh-CN" sz="1400" dirty="0">
                <a:hlinkClick r:id="rId4"/>
              </a:rPr>
              <a:t>https://en.wikipedia.org/wiki/State-space_representation</a:t>
            </a:r>
            <a:endParaRPr lang="en" altLang="zh-CN" sz="1400" dirty="0"/>
          </a:p>
          <a:p>
            <a:r>
              <a:rPr lang="en" altLang="zh-CN" sz="1400" dirty="0">
                <a:hlinkClick r:id="rId5"/>
              </a:rPr>
              <a:t>https://arxiv.org/abs/2405.21060</a:t>
            </a:r>
            <a:endParaRPr lang="en" altLang="zh-CN" sz="1400" dirty="0"/>
          </a:p>
          <a:p>
            <a:r>
              <a:rPr lang="en" altLang="zh-CN" sz="1400" dirty="0">
                <a:hlinkClick r:id="rId6"/>
              </a:rPr>
              <a:t>https://github.com/state-spaces/mamba?tab=readme-ov-file</a:t>
            </a:r>
            <a:endParaRPr lang="en" altLang="zh-CN" sz="1400" dirty="0"/>
          </a:p>
          <a:p>
            <a:endParaRPr lang="en" altLang="zh-CN" sz="1400" dirty="0"/>
          </a:p>
          <a:p>
            <a:endParaRPr lang="en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1225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3800" dirty="0"/>
              <a:t>小结与思考</a:t>
            </a:r>
            <a:endParaRPr lang="zh-CN" altLang="en-US" sz="13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681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ADDDA3-B78A-AE7A-093E-F456FFA7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38" y="540551"/>
            <a:ext cx="9100268" cy="5921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667DCF-295D-AD61-561B-AC30B8E122E2}"/>
              </a:ext>
            </a:extLst>
          </p:cNvPr>
          <p:cNvSpPr/>
          <p:nvPr/>
        </p:nvSpPr>
        <p:spPr>
          <a:xfrm flipV="1">
            <a:off x="1991588" y="1259740"/>
            <a:ext cx="2600960" cy="154510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01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DF67D41-A790-925A-E77D-35F1B37F53DF}"/>
              </a:ext>
            </a:extLst>
          </p:cNvPr>
          <p:cNvSpPr txBox="1">
            <a:spLocks/>
          </p:cNvSpPr>
          <p:nvPr/>
        </p:nvSpPr>
        <p:spPr>
          <a:xfrm>
            <a:off x="481757" y="1910080"/>
            <a:ext cx="11161240" cy="41004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3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RWKV</a:t>
            </a:r>
            <a:endParaRPr lang="zh-CN" altLang="en-US" sz="13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9B7EE8-7E31-0E6B-AA30-C7AF446E9879}"/>
              </a:ext>
            </a:extLst>
          </p:cNvPr>
          <p:cNvSpPr txBox="1"/>
          <p:nvPr/>
        </p:nvSpPr>
        <p:spPr>
          <a:xfrm>
            <a:off x="553766" y="347617"/>
            <a:ext cx="3886154" cy="37702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39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239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272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RWKV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EFC2B-26DD-27A2-26E9-15BB9158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38" y="1308253"/>
            <a:ext cx="10064685" cy="499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11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RWKV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EFC2B-26DD-27A2-26E9-15BB9158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38" y="1308253"/>
            <a:ext cx="10064685" cy="499133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DFD888A-D2E8-7A44-73AE-7FE791B6CC3F}"/>
              </a:ext>
            </a:extLst>
          </p:cNvPr>
          <p:cNvSpPr/>
          <p:nvPr/>
        </p:nvSpPr>
        <p:spPr>
          <a:xfrm>
            <a:off x="3881120" y="2153920"/>
            <a:ext cx="5577840" cy="80264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4692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D2FDA186-E7CF-1BF9-516F-4955FF873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8FAE2F-22A5-BB64-8500-A6470D0E08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Transformers are </a:t>
            </a:r>
            <a:r>
              <a:rPr lang="en" altLang="zh-CN" dirty="0" err="1"/>
              <a:t>rnns</a:t>
            </a:r>
            <a:r>
              <a:rPr lang="en" altLang="zh-CN" dirty="0"/>
              <a:t>: Fast autoregressive transformers with linear attention.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1077B8-4878-F4C0-B765-4961F5D97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55" y="2032386"/>
            <a:ext cx="3200400" cy="4267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3364C00-D38D-BEF6-A184-5B0D4CD15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481" y="2032386"/>
            <a:ext cx="755101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11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B0FA7E3-76DD-BC9F-1585-E572FB96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RWKV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EFC2B-26DD-27A2-26E9-15BB9158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38" y="1308253"/>
            <a:ext cx="10064685" cy="499133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DFD888A-D2E8-7A44-73AE-7FE791B6CC3F}"/>
              </a:ext>
            </a:extLst>
          </p:cNvPr>
          <p:cNvSpPr/>
          <p:nvPr/>
        </p:nvSpPr>
        <p:spPr>
          <a:xfrm>
            <a:off x="3850639" y="2885440"/>
            <a:ext cx="7280083" cy="80264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599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8569E4-ABFF-FF2B-CF56-11ADBB27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AFT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6A6E9F-FAE8-5B9A-CC94-AEC4FB3CF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4676"/>
            <a:ext cx="10963473" cy="4994910"/>
          </a:xfrm>
        </p:spPr>
        <p:txBody>
          <a:bodyPr/>
          <a:lstStyle/>
          <a:p>
            <a:r>
              <a:rPr lang="en" altLang="zh-CN" dirty="0"/>
              <a:t>Paper</a:t>
            </a:r>
            <a:r>
              <a:rPr lang="zh-CN" altLang="en-US" dirty="0"/>
              <a:t>：</a:t>
            </a:r>
            <a:r>
              <a:rPr lang="en" altLang="zh-CN" dirty="0"/>
              <a:t>An attention free transformer.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050E889-9952-2A3A-0C20-AA1AD2D9E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51" y="2403202"/>
            <a:ext cx="9614059" cy="37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23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68569E4-ABFF-FF2B-CF56-11ADBB27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AFT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6A6E9F-FAE8-5B9A-CC94-AEC4FB3CF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04676"/>
            <a:ext cx="10963473" cy="4994910"/>
          </a:xfrm>
        </p:spPr>
        <p:txBody>
          <a:bodyPr/>
          <a:lstStyle/>
          <a:p>
            <a:r>
              <a:rPr lang="en" altLang="zh-CN" dirty="0"/>
              <a:t>Paper</a:t>
            </a:r>
            <a:r>
              <a:rPr lang="zh-CN" altLang="en-US" dirty="0"/>
              <a:t>：</a:t>
            </a:r>
            <a:r>
              <a:rPr lang="en" altLang="zh-CN" dirty="0"/>
              <a:t>An attention free transformer.</a:t>
            </a:r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5D8011B-4F2B-5337-AA2C-3A0934186A15}"/>
              </a:ext>
            </a:extLst>
          </p:cNvPr>
          <p:cNvGrpSpPr/>
          <p:nvPr/>
        </p:nvGrpSpPr>
        <p:grpSpPr>
          <a:xfrm>
            <a:off x="2076107" y="4600205"/>
            <a:ext cx="8044547" cy="1699381"/>
            <a:chOff x="784493" y="4600205"/>
            <a:chExt cx="8044547" cy="169938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16F5AE3-3ECB-5DC3-6DF2-C9FC44CB5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4493" y="4600205"/>
              <a:ext cx="3950067" cy="169938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6B45052-385D-3173-CDA8-7DC877885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9907" y="4610100"/>
              <a:ext cx="1677542" cy="1657767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5560E55-EE33-79A5-8565-1945074C5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2796" y="4630896"/>
              <a:ext cx="2186244" cy="1622150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9F232538-72DC-EBDD-16D5-0BDC5A47B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540" y="1941896"/>
            <a:ext cx="7963268" cy="255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6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36713</TotalTime>
  <Words>233</Words>
  <Application>Microsoft Macintosh PowerPoint</Application>
  <PresentationFormat>自定义</PresentationFormat>
  <Paragraphs>55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Microsoft YaHei</vt:lpstr>
      <vt:lpstr>Microsoft YaHei</vt:lpstr>
      <vt:lpstr>ACGN-MiaoGB-Flash</vt:lpstr>
      <vt:lpstr>Huawei Sans</vt:lpstr>
      <vt:lpstr>PingFang SC Semibold</vt:lpstr>
      <vt:lpstr>Arial</vt:lpstr>
      <vt:lpstr>Calibri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关于本内容</vt:lpstr>
      <vt:lpstr>PowerPoint 演示文稿</vt:lpstr>
      <vt:lpstr>RWKV</vt:lpstr>
      <vt:lpstr>RWKV</vt:lpstr>
      <vt:lpstr>Linear Attention</vt:lpstr>
      <vt:lpstr>RWKV</vt:lpstr>
      <vt:lpstr>AFT</vt:lpstr>
      <vt:lpstr>AFT</vt:lpstr>
      <vt:lpstr>RWKV</vt:lpstr>
      <vt:lpstr>RWKV</vt:lpstr>
      <vt:lpstr>Reference 参考&amp;引用</vt:lpstr>
      <vt:lpstr>PowerPoint 演示文稿</vt:lpstr>
      <vt:lpstr>Mamba</vt:lpstr>
      <vt:lpstr>Mamba</vt:lpstr>
      <vt:lpstr>SSM</vt:lpstr>
      <vt:lpstr>Mamba</vt:lpstr>
      <vt:lpstr>S4</vt:lpstr>
      <vt:lpstr>Mamba</vt:lpstr>
      <vt:lpstr>mamba</vt:lpstr>
      <vt:lpstr>mamba</vt:lpstr>
      <vt:lpstr>Mamba</vt:lpstr>
      <vt:lpstr>mamba2</vt:lpstr>
      <vt:lpstr>mamba2</vt:lpstr>
      <vt:lpstr>Reference 参考&amp;引用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10554</cp:revision>
  <cp:lastPrinted>2023-09-08T09:14:01Z</cp:lastPrinted>
  <dcterms:created xsi:type="dcterms:W3CDTF">2020-08-28T08:44:19Z</dcterms:created>
  <dcterms:modified xsi:type="dcterms:W3CDTF">2024-09-18T22:55:43Z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